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6" r:id="rId13"/>
    <p:sldId id="274" r:id="rId14"/>
    <p:sldId id="284" r:id="rId15"/>
    <p:sldId id="277" r:id="rId16"/>
    <p:sldId id="282" r:id="rId17"/>
    <p:sldId id="285" r:id="rId18"/>
    <p:sldId id="286" r:id="rId19"/>
    <p:sldId id="287" r:id="rId20"/>
    <p:sldId id="288" r:id="rId21"/>
    <p:sldId id="289" r:id="rId22"/>
    <p:sldId id="290" r:id="rId23"/>
    <p:sldId id="275" r:id="rId24"/>
    <p:sldId id="281" r:id="rId25"/>
    <p:sldId id="270" r:id="rId26"/>
    <p:sldId id="271" r:id="rId27"/>
    <p:sldId id="273" r:id="rId28"/>
    <p:sldId id="280" r:id="rId29"/>
    <p:sldId id="257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ADE4F1"/>
    <a:srgbClr val="E72DBF"/>
    <a:srgbClr val="2EE637"/>
    <a:srgbClr val="F8A6E3"/>
    <a:srgbClr val="C1E9F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78CAB-5218-4753-91B4-68369508136F}" type="datetimeFigureOut">
              <a:rPr lang="ru-RU"/>
              <a:pPr>
                <a:defRPr/>
              </a:pPr>
              <a:t>13.09.2025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0B750-C148-48BF-B468-48283A559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47474-DE55-4044-9D13-23A3CE3D28F1}" type="datetimeFigureOut">
              <a:rPr lang="ru-RU"/>
              <a:pPr>
                <a:defRPr/>
              </a:pPr>
              <a:t>13.09.2025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DB434-84E7-4C54-9DBF-6FF30F00A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1DAB0-223C-437F-BFDA-DE4F26D0E658}" type="datetimeFigureOut">
              <a:rPr lang="ru-RU"/>
              <a:pPr>
                <a:defRPr/>
              </a:pPr>
              <a:t>13.09.2025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BC6FD-41F2-4C95-9178-7C5E24007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4A008-1432-41A7-8053-71CA22AFA091}" type="datetimeFigureOut">
              <a:rPr lang="ru-RU"/>
              <a:pPr>
                <a:defRPr/>
              </a:pPr>
              <a:t>13.09.2025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ACA10-49B6-4A69-8D97-F059BA047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F7BCE-B196-4C47-BBE5-F684EAE6195E}" type="datetimeFigureOut">
              <a:rPr lang="ru-RU"/>
              <a:pPr>
                <a:defRPr/>
              </a:pPr>
              <a:t>13.09.2025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0A643-3806-4B78-858E-86D081797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E7147-B508-48EC-8791-DFF8C39DE6CF}" type="datetimeFigureOut">
              <a:rPr lang="ru-RU"/>
              <a:pPr>
                <a:defRPr/>
              </a:pPr>
              <a:t>13.09.2025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5B72E-D349-44E3-AE1E-D5AB99084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24852-1F58-4024-A850-ABB28D2388E4}" type="datetimeFigureOut">
              <a:rPr lang="ru-RU"/>
              <a:pPr>
                <a:defRPr/>
              </a:pPr>
              <a:t>13.09.2025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27038-3B7C-47E0-88F4-C016842B9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CD624-DE89-444F-A3E3-B10C8011245C}" type="datetimeFigureOut">
              <a:rPr lang="ru-RU"/>
              <a:pPr>
                <a:defRPr/>
              </a:pPr>
              <a:t>13.09.2025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0CEEF-4A32-40CE-AC00-DB3955D5E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F877E-F3F6-4058-8358-4EBADBE800F6}" type="datetimeFigureOut">
              <a:rPr lang="ru-RU"/>
              <a:pPr>
                <a:defRPr/>
              </a:pPr>
              <a:t>13.09.2025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B85F7-18CF-4143-B640-B5972859D6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C8FFD-5C74-4F7D-8237-8439944C3C96}" type="datetimeFigureOut">
              <a:rPr lang="ru-RU"/>
              <a:pPr>
                <a:defRPr/>
              </a:pPr>
              <a:t>13.09.2025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DD87E-11B7-479B-AEC8-92223172B9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CCA1C-6FEB-400F-A940-BB819C0251E6}" type="datetimeFigureOut">
              <a:rPr lang="ru-RU"/>
              <a:pPr>
                <a:defRPr/>
              </a:pPr>
              <a:t>13.09.2025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2B7B7-83BE-42CF-B31A-EABDED588B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FDCA10-3C65-4D6E-B02A-DB8FF83CF86E}" type="datetimeFigureOut">
              <a:rPr lang="ru-RU"/>
              <a:pPr>
                <a:defRPr/>
              </a:pPr>
              <a:t>13.09.2025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B98BA5-4719-4056-9EBE-E5FA6380DE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 descr="Школьная доска. Шаблон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9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95513" y="1341438"/>
            <a:ext cx="4968875" cy="1574800"/>
          </a:xfrm>
          <a:prstGeom prst="rect">
            <a:avLst/>
          </a:prstGeom>
        </p:spPr>
        <p:txBody>
          <a:bodyPr anchor="ctr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Умники и умницы</a:t>
            </a:r>
            <a:b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</a:br>
            <a: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2 класс</a:t>
            </a:r>
            <a:endParaRPr lang="ru-RU" sz="4400" b="1" dirty="0">
              <a:solidFill>
                <a:schemeClr val="bg1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339975" y="2565400"/>
            <a:ext cx="4968875" cy="15748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Занятие 6.</a:t>
            </a:r>
            <a:endParaRPr lang="ru-RU" sz="4400" dirty="0">
              <a:solidFill>
                <a:schemeClr val="bg1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3316" name="Picture 22" descr="https://avatars.mds.yandex.net/get-pdb/5852964/e96337ba-4953-41b3-b880-e87e02ce0ac0/s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789363"/>
            <a:ext cx="7848600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6" descr="http://prosmeshariki.ru/kartinki/0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8375" y="0"/>
            <a:ext cx="3095625" cy="993775"/>
          </a:xfrm>
          <a:solidFill>
            <a:srgbClr val="C1E9F7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FFFF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FFFF00"/>
                </a:solidFill>
              </a:rPr>
              <a:t>н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250825" y="188913"/>
            <a:ext cx="6049963" cy="3095625"/>
          </a:xfrm>
          <a:prstGeom prst="cloudCallout">
            <a:avLst>
              <a:gd name="adj1" fmla="val -14827"/>
              <a:gd name="adj2" fmla="val 85421"/>
            </a:avLst>
          </a:prstGeom>
          <a:solidFill>
            <a:srgbClr val="C1E9F7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В семье четверо детей: сестёр столько же, сколько братьев. Сколько сестёр в семье?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4888" y="692150"/>
            <a:ext cx="3059112" cy="504825"/>
          </a:xfrm>
          <a:prstGeom prst="rect">
            <a:avLst/>
          </a:prstGeom>
          <a:solidFill>
            <a:srgbClr val="C1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rgbClr val="00B0F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э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400" b="1" dirty="0">
                <a:solidFill>
                  <a:srgbClr val="00B0F0"/>
                </a:solidFill>
              </a:rPr>
              <a:t>?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Ч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00B0F0"/>
                </a:solidFill>
              </a:rPr>
              <a:t>э</a:t>
            </a:r>
            <a:r>
              <a:rPr lang="ru-RU" sz="2400" b="1" dirty="0">
                <a:solidFill>
                  <a:srgbClr val="7030A0"/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2533" name="Picture 6" descr="http://img0.liveinternet.ru/images/attach/c/4/82/417/82417654_large_l_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3789363"/>
            <a:ext cx="2160588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5508625" y="1916113"/>
            <a:ext cx="3311525" cy="1657350"/>
          </a:xfrm>
          <a:prstGeom prst="cloudCallout">
            <a:avLst>
              <a:gd name="adj1" fmla="val -38394"/>
              <a:gd name="adj2" fmla="val 104366"/>
            </a:avLst>
          </a:prstGeom>
          <a:solidFill>
            <a:srgbClr val="C1E9F7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tx1"/>
                </a:solidFill>
              </a:rPr>
              <a:t>2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22535" name="Picture 22" descr="https://avatars.mds.yandex.net/get-pdb/5852964/e96337ba-4953-41b3-b880-e87e02ce0ac0/s1200"/>
          <p:cNvPicPr>
            <a:picLocks noChangeAspect="1" noChangeArrowheads="1"/>
          </p:cNvPicPr>
          <p:nvPr/>
        </p:nvPicPr>
        <p:blipFill>
          <a:blip r:embed="rId4"/>
          <a:srcRect l="76678"/>
          <a:stretch>
            <a:fillRect/>
          </a:stretch>
        </p:blipFill>
        <p:spPr bwMode="auto">
          <a:xfrm>
            <a:off x="6156325" y="3644900"/>
            <a:ext cx="1922463" cy="301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6" descr="http://prosmeshariki.ru/kartinki/0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8375" y="0"/>
            <a:ext cx="3095625" cy="993775"/>
          </a:xfrm>
          <a:solidFill>
            <a:srgbClr val="C1E9F7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FFFF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FFFF00"/>
                </a:solidFill>
              </a:rPr>
              <a:t>н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250825" y="0"/>
            <a:ext cx="5616575" cy="3284538"/>
          </a:xfrm>
          <a:prstGeom prst="cloudCallout">
            <a:avLst>
              <a:gd name="adj1" fmla="val -14827"/>
              <a:gd name="adj2" fmla="val 85421"/>
            </a:avLst>
          </a:prstGeom>
          <a:solidFill>
            <a:srgbClr val="C1E9F7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У Иванушки - </a:t>
            </a:r>
            <a:r>
              <a:rPr lang="ru-RU" sz="3200" b="1" dirty="0" err="1">
                <a:solidFill>
                  <a:schemeClr val="tx1"/>
                </a:solidFill>
              </a:rPr>
              <a:t>дурачка</a:t>
            </a:r>
            <a:r>
              <a:rPr lang="ru-RU" sz="3200" b="1" dirty="0">
                <a:solidFill>
                  <a:schemeClr val="tx1"/>
                </a:solidFill>
              </a:rPr>
              <a:t> были три брата и три сестры. Сколько в семье мальчиков?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4888" y="692150"/>
            <a:ext cx="3059112" cy="504825"/>
          </a:xfrm>
          <a:prstGeom prst="rect">
            <a:avLst/>
          </a:prstGeom>
          <a:solidFill>
            <a:srgbClr val="C1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rgbClr val="00B0F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э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400" b="1" dirty="0">
                <a:solidFill>
                  <a:srgbClr val="00B0F0"/>
                </a:solidFill>
              </a:rPr>
              <a:t>?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Ч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00B0F0"/>
                </a:solidFill>
              </a:rPr>
              <a:t>э</a:t>
            </a:r>
            <a:r>
              <a:rPr lang="ru-RU" sz="2400" b="1" dirty="0">
                <a:solidFill>
                  <a:srgbClr val="7030A0"/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3557" name="Picture 6" descr="http://img0.liveinternet.ru/images/attach/c/4/82/417/82417654_large_l_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3860800"/>
            <a:ext cx="244951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5508625" y="1916113"/>
            <a:ext cx="3311525" cy="1657350"/>
          </a:xfrm>
          <a:prstGeom prst="cloudCallout">
            <a:avLst>
              <a:gd name="adj1" fmla="val -38394"/>
              <a:gd name="adj2" fmla="val 104366"/>
            </a:avLst>
          </a:prstGeom>
          <a:solidFill>
            <a:srgbClr val="C1E9F7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chemeClr val="tx1"/>
                </a:solidFill>
              </a:rPr>
              <a:t>4</a:t>
            </a:r>
            <a:endParaRPr lang="ru-RU" sz="6600" b="1" dirty="0">
              <a:solidFill>
                <a:schemeClr val="tx1"/>
              </a:solidFill>
            </a:endParaRPr>
          </a:p>
        </p:txBody>
      </p:sp>
      <p:pic>
        <p:nvPicPr>
          <p:cNvPr id="23559" name="Picture 14" descr="https://author.today/content/2021/08/11/070c32532d694fe4aeb197e931b454d1.png?width=750&amp;height=500&amp;mode=mi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4365625"/>
            <a:ext cx="2317750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0" descr="http://prosmeshariki.ru/kartinki/1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395288" y="549275"/>
            <a:ext cx="8353425" cy="1584325"/>
          </a:xfrm>
          <a:prstGeom prst="wedgeRoundRectCallout">
            <a:avLst>
              <a:gd name="adj1" fmla="val 9141"/>
              <a:gd name="adj2" fmla="val 108539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1.  Догадайся, какие слова вписаны в окружности. В каждом из них пропущены по 2 буквы, и запись может быть сделана по часовой стрелке или против. Чтобы чуть-чуть облегчить задание, предлагается код в виде загадки.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323850" y="2060575"/>
            <a:ext cx="2592388" cy="1692275"/>
          </a:xfrm>
          <a:prstGeom prst="cloud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Что лежит в твоей кровати под одеялом на матрасе?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6084888" y="2205038"/>
            <a:ext cx="2951162" cy="1692275"/>
          </a:xfrm>
          <a:prstGeom prst="cloudCallout">
            <a:avLst>
              <a:gd name="adj1" fmla="val 21938"/>
              <a:gd name="adj2" fmla="val 62500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«Должность» повелительницы снегов из сказки Андерсена?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1" name="Picture 12" descr="http://s56.radikal.ru/i153/1002/c0/896fc47642c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80975" y="4149725"/>
            <a:ext cx="2019300" cy="171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6" descr="http://s39.radikal.ru/i085/0808/e0/afaeabd920ea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4388" y="4005263"/>
            <a:ext cx="18859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83" name="Группа 21"/>
          <p:cNvGrpSpPr>
            <a:grpSpLocks/>
          </p:cNvGrpSpPr>
          <p:nvPr/>
        </p:nvGrpSpPr>
        <p:grpSpPr bwMode="auto">
          <a:xfrm>
            <a:off x="1547813" y="4652963"/>
            <a:ext cx="2087562" cy="2066925"/>
            <a:chOff x="1547664" y="4653136"/>
            <a:chExt cx="2088232" cy="2066528"/>
          </a:xfrm>
        </p:grpSpPr>
        <p:sp>
          <p:nvSpPr>
            <p:cNvPr id="23" name="Овал 22"/>
            <p:cNvSpPr/>
            <p:nvPr/>
          </p:nvSpPr>
          <p:spPr>
            <a:xfrm>
              <a:off x="1547664" y="4653136"/>
              <a:ext cx="2088232" cy="2066528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cxnSp>
          <p:nvCxnSpPr>
            <p:cNvPr id="24" name="Прямая соединительная линия 23"/>
            <p:cNvCxnSpPr>
              <a:stCxn id="23" idx="0"/>
              <a:endCxn id="23" idx="4"/>
            </p:cNvCxnSpPr>
            <p:nvPr/>
          </p:nvCxnSpPr>
          <p:spPr>
            <a:xfrm>
              <a:off x="2592574" y="4653136"/>
              <a:ext cx="0" cy="20665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23" idx="2"/>
              <a:endCxn id="23" idx="6"/>
            </p:cNvCxnSpPr>
            <p:nvPr/>
          </p:nvCxnSpPr>
          <p:spPr>
            <a:xfrm>
              <a:off x="1547664" y="5686400"/>
              <a:ext cx="20882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>
              <a:stCxn id="23" idx="1"/>
              <a:endCxn id="23" idx="5"/>
            </p:cNvCxnSpPr>
            <p:nvPr/>
          </p:nvCxnSpPr>
          <p:spPr>
            <a:xfrm>
              <a:off x="1854149" y="4956290"/>
              <a:ext cx="1475261" cy="146021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stCxn id="23" idx="7"/>
              <a:endCxn id="23" idx="3"/>
            </p:cNvCxnSpPr>
            <p:nvPr/>
          </p:nvCxnSpPr>
          <p:spPr>
            <a:xfrm flipH="1">
              <a:off x="1854149" y="4956290"/>
              <a:ext cx="1475261" cy="146021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Прямоугольник 27"/>
          <p:cNvSpPr/>
          <p:nvPr/>
        </p:nvSpPr>
        <p:spPr>
          <a:xfrm>
            <a:off x="2555875" y="4652963"/>
            <a:ext cx="647700" cy="7207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Т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979613" y="4652963"/>
            <a:ext cx="647700" cy="7207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С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619250" y="5084763"/>
            <a:ext cx="649288" cy="7207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О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979613" y="5949950"/>
            <a:ext cx="647700" cy="719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П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484438" y="5876925"/>
            <a:ext cx="647700" cy="7207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Я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771775" y="5516563"/>
            <a:ext cx="792163" cy="792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Н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692275" y="5589588"/>
            <a:ext cx="647700" cy="7191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Р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843213" y="5084763"/>
            <a:ext cx="649287" cy="7207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grpSp>
        <p:nvGrpSpPr>
          <p:cNvPr id="38" name="Группа 37"/>
          <p:cNvGrpSpPr>
            <a:grpSpLocks/>
          </p:cNvGrpSpPr>
          <p:nvPr/>
        </p:nvGrpSpPr>
        <p:grpSpPr bwMode="auto">
          <a:xfrm>
            <a:off x="4932363" y="4652963"/>
            <a:ext cx="2087562" cy="2066925"/>
            <a:chOff x="1547664" y="4653136"/>
            <a:chExt cx="2088232" cy="2066528"/>
          </a:xfrm>
        </p:grpSpPr>
        <p:sp>
          <p:nvSpPr>
            <p:cNvPr id="39" name="Овал 38"/>
            <p:cNvSpPr/>
            <p:nvPr/>
          </p:nvSpPr>
          <p:spPr>
            <a:xfrm>
              <a:off x="1547664" y="4653136"/>
              <a:ext cx="2088232" cy="2066528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0" name="Прямая соединительная линия 39"/>
            <p:cNvCxnSpPr>
              <a:stCxn id="39" idx="0"/>
              <a:endCxn id="39" idx="4"/>
            </p:cNvCxnSpPr>
            <p:nvPr/>
          </p:nvCxnSpPr>
          <p:spPr>
            <a:xfrm>
              <a:off x="2592574" y="4653136"/>
              <a:ext cx="0" cy="20665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>
              <a:stCxn id="39" idx="2"/>
              <a:endCxn id="39" idx="6"/>
            </p:cNvCxnSpPr>
            <p:nvPr/>
          </p:nvCxnSpPr>
          <p:spPr>
            <a:xfrm>
              <a:off x="1547664" y="5686400"/>
              <a:ext cx="20882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>
              <a:stCxn id="39" idx="1"/>
              <a:endCxn id="39" idx="5"/>
            </p:cNvCxnSpPr>
            <p:nvPr/>
          </p:nvCxnSpPr>
          <p:spPr>
            <a:xfrm>
              <a:off x="1854149" y="4956290"/>
              <a:ext cx="1475261" cy="146021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>
              <a:stCxn id="39" idx="7"/>
              <a:endCxn id="39" idx="3"/>
            </p:cNvCxnSpPr>
            <p:nvPr/>
          </p:nvCxnSpPr>
          <p:spPr>
            <a:xfrm flipH="1">
              <a:off x="1854149" y="4956290"/>
              <a:ext cx="1475261" cy="146021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Прямоугольник 43"/>
          <p:cNvSpPr/>
          <p:nvPr/>
        </p:nvSpPr>
        <p:spPr>
          <a:xfrm>
            <a:off x="5003800" y="5661025"/>
            <a:ext cx="647700" cy="7207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О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932363" y="5084763"/>
            <a:ext cx="647700" cy="7207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Р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364163" y="4652963"/>
            <a:ext cx="647700" cy="7207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О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300788" y="5013325"/>
            <a:ext cx="647700" cy="719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300788" y="5589588"/>
            <a:ext cx="647700" cy="7191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В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5940425" y="5949950"/>
            <a:ext cx="647700" cy="719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Е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940425" y="4652963"/>
            <a:ext cx="647700" cy="7207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435600" y="5949950"/>
            <a:ext cx="649288" cy="719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268538" y="0"/>
            <a:ext cx="5368925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</a:rPr>
              <a:t>Развиваю логическое мышление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4602" name="Picture 16" descr="https://otvet.imgsmail.ru/download/9470319_a452ec370bc980ec9d9c98520198ae4a_800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73375" y="2276475"/>
            <a:ext cx="2706688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36" grpId="0"/>
      <p:bldP spid="37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8" descr="http://prosmeshariki.ru/kartinki/1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03350" y="4581525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/>
              <a:t>2</a:t>
            </a:r>
            <a:endParaRPr lang="ru-RU" sz="4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03350" y="371633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/>
              <a:t>1</a:t>
            </a:r>
            <a:endParaRPr lang="ru-RU" sz="4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39975" y="4581525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/>
              <a:t>3</a:t>
            </a:r>
            <a:endParaRPr lang="ru-RU" sz="4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24300" y="3789363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/>
              <a:t>2</a:t>
            </a:r>
            <a:endParaRPr lang="ru-RU" sz="4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24300" y="47244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/>
              <a:t>3</a:t>
            </a:r>
            <a:endParaRPr lang="ru-RU" sz="4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59338" y="47244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/>
              <a:t>5</a:t>
            </a:r>
            <a:endParaRPr lang="ru-RU" sz="4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732588" y="3860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/>
              <a:t>3</a:t>
            </a:r>
            <a:endParaRPr lang="ru-RU" sz="4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732588" y="4797425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/>
              <a:t>3</a:t>
            </a:r>
            <a:endParaRPr lang="ru-RU" sz="48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667625" y="4797425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/>
              <a:t>?</a:t>
            </a:r>
            <a:endParaRPr lang="ru-RU" sz="48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667625" y="4797425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/>
              <a:t>6</a:t>
            </a:r>
            <a:endParaRPr lang="ru-RU" sz="4800" b="1" dirty="0"/>
          </a:p>
        </p:txBody>
      </p:sp>
      <p:pic>
        <p:nvPicPr>
          <p:cNvPr id="25612" name="Picture 22" descr="https://avatars.mds.yandex.net/get-pdb/5852964/e96337ba-4953-41b3-b880-e87e02ce0ac0/s1200"/>
          <p:cNvPicPr>
            <a:picLocks noChangeAspect="1" noChangeArrowheads="1"/>
          </p:cNvPicPr>
          <p:nvPr/>
        </p:nvPicPr>
        <p:blipFill>
          <a:blip r:embed="rId3"/>
          <a:srcRect l="76678"/>
          <a:stretch>
            <a:fillRect/>
          </a:stretch>
        </p:blipFill>
        <p:spPr bwMode="auto">
          <a:xfrm>
            <a:off x="0" y="4419600"/>
            <a:ext cx="155416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3" name="Picture 10" descr="https://klass.market/uploadedFiles/eshopimages/big/kar-karych-iz-multfilma-smesharik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3716338"/>
            <a:ext cx="129540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4" name="Picture 16" descr="https://otvet.imgsmail.ru/download/9470319_a452ec370bc980ec9d9c98520198ae4a_800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37463" y="5445125"/>
            <a:ext cx="1506537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611188" y="333375"/>
            <a:ext cx="4183062" cy="4603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2.Впиши недостающее число.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850" y="188913"/>
            <a:ext cx="5778500" cy="4619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3. Найди общее окончание для этих слов.</a:t>
            </a:r>
            <a:endParaRPr lang="ru-RU" sz="2400" b="1" dirty="0"/>
          </a:p>
        </p:txBody>
      </p:sp>
      <p:sp>
        <p:nvSpPr>
          <p:cNvPr id="26626" name="TextBox 4"/>
          <p:cNvSpPr txBox="1">
            <a:spLocks noChangeArrowheads="1"/>
          </p:cNvSpPr>
          <p:nvPr/>
        </p:nvSpPr>
        <p:spPr bwMode="auto">
          <a:xfrm>
            <a:off x="468313" y="765175"/>
            <a:ext cx="701675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Calibri" pitchFamily="34" charset="0"/>
              </a:rPr>
              <a:t>Б</a:t>
            </a:r>
          </a:p>
          <a:p>
            <a:r>
              <a:rPr lang="ru-RU" sz="4400" b="1">
                <a:latin typeface="Calibri" pitchFamily="34" charset="0"/>
              </a:rPr>
              <a:t>Г</a:t>
            </a:r>
          </a:p>
          <a:p>
            <a:r>
              <a:rPr lang="ru-RU" sz="4400" b="1">
                <a:latin typeface="Calibri" pitchFamily="34" charset="0"/>
              </a:rPr>
              <a:t>Л</a:t>
            </a:r>
          </a:p>
          <a:p>
            <a:r>
              <a:rPr lang="ru-RU" sz="4400" b="1">
                <a:latin typeface="Calibri" pitchFamily="34" charset="0"/>
              </a:rPr>
              <a:t>М</a:t>
            </a:r>
          </a:p>
          <a:p>
            <a:r>
              <a:rPr lang="ru-RU" sz="4400" b="1">
                <a:latin typeface="Calibri" pitchFamily="34" charset="0"/>
              </a:rPr>
              <a:t>Ст</a:t>
            </a:r>
          </a:p>
          <a:p>
            <a:r>
              <a:rPr lang="ru-RU" sz="4400" b="1">
                <a:latin typeface="Calibri" pitchFamily="34" charset="0"/>
              </a:rPr>
              <a:t>Ч</a:t>
            </a:r>
          </a:p>
          <a:p>
            <a:r>
              <a:rPr lang="ru-RU" sz="4400" b="1">
                <a:latin typeface="Calibri" pitchFamily="34" charset="0"/>
              </a:rPr>
              <a:t>Ш</a:t>
            </a:r>
          </a:p>
          <a:p>
            <a:r>
              <a:rPr lang="ru-RU" sz="4400" b="1">
                <a:latin typeface="Calibri" pitchFamily="34" charset="0"/>
              </a:rPr>
              <a:t>З</a:t>
            </a:r>
          </a:p>
        </p:txBody>
      </p:sp>
      <p:sp>
        <p:nvSpPr>
          <p:cNvPr id="26627" name="TextBox 5"/>
          <p:cNvSpPr txBox="1">
            <a:spLocks noChangeArrowheads="1"/>
          </p:cNvSpPr>
          <p:nvPr/>
        </p:nvSpPr>
        <p:spPr bwMode="auto">
          <a:xfrm>
            <a:off x="2339975" y="2276475"/>
            <a:ext cx="2549525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1500" b="1">
                <a:latin typeface="Calibri" pitchFamily="34" charset="0"/>
              </a:rPr>
              <a:t>(….)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971550" y="1125538"/>
            <a:ext cx="1296988" cy="179863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900113" y="1916113"/>
            <a:ext cx="1520825" cy="116046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971550" y="2636838"/>
            <a:ext cx="1449388" cy="43973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1042988" y="3076575"/>
            <a:ext cx="1377950" cy="650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1116013" y="3076575"/>
            <a:ext cx="1304925" cy="78422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900113" y="3076575"/>
            <a:ext cx="1520825" cy="143192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1042988" y="3076575"/>
            <a:ext cx="1377950" cy="20081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971550" y="3076575"/>
            <a:ext cx="1449388" cy="272891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795963" y="765175"/>
            <a:ext cx="1495425" cy="7080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байка</a:t>
            </a:r>
            <a:endParaRPr lang="ru-RU" sz="4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795963" y="1484313"/>
            <a:ext cx="1401762" cy="7080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гайка</a:t>
            </a:r>
            <a:endParaRPr lang="ru-RU" sz="4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795963" y="2205038"/>
            <a:ext cx="1492250" cy="7080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лайка</a:t>
            </a:r>
            <a:endParaRPr lang="ru-RU" sz="4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795963" y="2924175"/>
            <a:ext cx="1589087" cy="7080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майка</a:t>
            </a:r>
            <a:endParaRPr lang="ru-RU" sz="4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795963" y="3644900"/>
            <a:ext cx="1638300" cy="7080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стайка</a:t>
            </a:r>
            <a:endParaRPr lang="ru-RU" sz="4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795963" y="4365625"/>
            <a:ext cx="1473200" cy="7080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чайка</a:t>
            </a:r>
            <a:endParaRPr lang="ru-RU" sz="4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795963" y="5084763"/>
            <a:ext cx="1614487" cy="7080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шайка</a:t>
            </a:r>
            <a:endParaRPr lang="ru-RU" sz="4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795963" y="5805488"/>
            <a:ext cx="1443037" cy="7080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зайка</a:t>
            </a:r>
            <a:endParaRPr lang="ru-RU" sz="4000" b="1" dirty="0"/>
          </a:p>
        </p:txBody>
      </p:sp>
      <p:pic>
        <p:nvPicPr>
          <p:cNvPr id="26644" name="Picture 10" descr="https://klass.market/uploadedFiles/eshopimages/big/kar-karych-iz-multfilma-smeshari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4365625"/>
            <a:ext cx="2160588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0" name="Picture 12" descr="http://f2.live4fun.ru/pictures/img_6061667_9726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938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носка-облако 4"/>
          <p:cNvSpPr/>
          <p:nvPr/>
        </p:nvSpPr>
        <p:spPr>
          <a:xfrm>
            <a:off x="323850" y="0"/>
            <a:ext cx="4752975" cy="2492375"/>
          </a:xfrm>
          <a:prstGeom prst="cloudCallout">
            <a:avLst>
              <a:gd name="adj1" fmla="val 37925"/>
              <a:gd name="adj2" fmla="val 62893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4. Впиши число вместо вопросительного знака?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900113" y="3933825"/>
            <a:ext cx="2376487" cy="1849438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chemeClr val="tx1"/>
                </a:solidFill>
              </a:rPr>
              <a:t>16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508625" y="4076700"/>
            <a:ext cx="2376488" cy="1851025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chemeClr val="tx1"/>
                </a:solidFill>
              </a:rPr>
              <a:t>18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372225" y="908050"/>
            <a:ext cx="2376488" cy="1851025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chemeClr val="tx1"/>
                </a:solidFill>
              </a:rPr>
              <a:t>?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1550" y="3933825"/>
            <a:ext cx="792163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tx1"/>
                </a:solidFill>
              </a:rPr>
              <a:t>7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11413" y="3933825"/>
            <a:ext cx="792162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tx1"/>
                </a:solidFill>
              </a:rPr>
              <a:t>3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92275" y="5589588"/>
            <a:ext cx="792163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tx1"/>
                </a:solidFill>
              </a:rPr>
              <a:t>6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92725" y="4437063"/>
            <a:ext cx="792163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tx1"/>
                </a:solidFill>
              </a:rPr>
              <a:t>4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235825" y="4508500"/>
            <a:ext cx="792163" cy="1081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tx1"/>
                </a:solidFill>
              </a:rPr>
              <a:t>9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43663" y="5778500"/>
            <a:ext cx="792162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tx1"/>
                </a:solidFill>
              </a:rPr>
              <a:t>5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300788" y="981075"/>
            <a:ext cx="792162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tx1"/>
                </a:solidFill>
              </a:rPr>
              <a:t>6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027988" y="908050"/>
            <a:ext cx="792162" cy="1081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tx1"/>
                </a:solidFill>
              </a:rPr>
              <a:t>5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64388" y="2636838"/>
            <a:ext cx="792162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tx1"/>
                </a:solidFill>
              </a:rPr>
              <a:t>4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6372225" y="908050"/>
            <a:ext cx="2376488" cy="1851025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chemeClr val="tx1"/>
                </a:solidFill>
              </a:rPr>
              <a:t>15</a:t>
            </a:r>
            <a:endParaRPr lang="ru-RU" sz="6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4" descr="http://saychata.ru/upload/iblock/736/9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ыноска-облако 3"/>
          <p:cNvSpPr/>
          <p:nvPr/>
        </p:nvSpPr>
        <p:spPr>
          <a:xfrm>
            <a:off x="5076825" y="0"/>
            <a:ext cx="4067175" cy="2889250"/>
          </a:xfrm>
          <a:prstGeom prst="cloudCallout">
            <a:avLst>
              <a:gd name="adj1" fmla="val 18191"/>
              <a:gd name="adj2" fmla="val 14100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5. Выбери нужную фигуру из 6 пронумерованных</a:t>
            </a:r>
            <a:r>
              <a:rPr lang="ru-RU" b="1" dirty="0">
                <a:solidFill>
                  <a:schemeClr val="tx1"/>
                </a:solidFill>
              </a:rPr>
              <a:t>.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8675" name="Picture 1"/>
          <p:cNvPicPr>
            <a:picLocks noChangeAspect="1" noChangeArrowheads="1"/>
          </p:cNvPicPr>
          <p:nvPr/>
        </p:nvPicPr>
        <p:blipFill>
          <a:blip r:embed="rId3"/>
          <a:srcRect l="4007" t="7098" r="47910" b="4170"/>
          <a:stretch>
            <a:fillRect/>
          </a:stretch>
        </p:blipFill>
        <p:spPr bwMode="auto">
          <a:xfrm>
            <a:off x="1042988" y="620713"/>
            <a:ext cx="414813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635375" y="2565400"/>
            <a:ext cx="1441450" cy="7921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1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28677" name="Picture 1"/>
          <p:cNvPicPr>
            <a:picLocks noChangeAspect="1" noChangeArrowheads="1"/>
          </p:cNvPicPr>
          <p:nvPr/>
        </p:nvPicPr>
        <p:blipFill>
          <a:blip r:embed="rId3"/>
          <a:srcRect l="54762" t="10648" b="14818"/>
          <a:stretch>
            <a:fillRect/>
          </a:stretch>
        </p:blipFill>
        <p:spPr bwMode="auto">
          <a:xfrm>
            <a:off x="1830388" y="3500438"/>
            <a:ext cx="301942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2"/>
          <p:cNvSpPr txBox="1">
            <a:spLocks noChangeArrowheads="1"/>
          </p:cNvSpPr>
          <p:nvPr/>
        </p:nvSpPr>
        <p:spPr bwMode="auto">
          <a:xfrm>
            <a:off x="179388" y="765175"/>
            <a:ext cx="85693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1) У доски стоят три мальчика: Дима, Витя и Серёжа. Витя стоит посередине. Как сделать так, чтобы Витя стал крайним, не двигаясь с места?</a:t>
            </a:r>
          </a:p>
        </p:txBody>
      </p:sp>
      <p:pic>
        <p:nvPicPr>
          <p:cNvPr id="29698" name="Picture 3" descr="G:\клипарты\учитель\0_b372b_348b924c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989138"/>
            <a:ext cx="5400675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900113" y="3213100"/>
            <a:ext cx="1687512" cy="3413125"/>
            <a:chOff x="1475656" y="3284984"/>
            <a:chExt cx="1687455" cy="3413993"/>
          </a:xfrm>
        </p:grpSpPr>
        <p:pic>
          <p:nvPicPr>
            <p:cNvPr id="29707" name="Picture 6" descr="G:\01. Сайт .Архив\Клипарт\329be6592be07024c3e2f34f943b7e38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75656" y="3284984"/>
              <a:ext cx="1687455" cy="3055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8" name="TextBox 8"/>
            <p:cNvSpPr txBox="1">
              <a:spLocks noChangeArrowheads="1"/>
            </p:cNvSpPr>
            <p:nvPr/>
          </p:nvSpPr>
          <p:spPr bwMode="auto">
            <a:xfrm>
              <a:off x="1835696" y="6237312"/>
              <a:ext cx="93487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latin typeface="Calibri" pitchFamily="34" charset="0"/>
                </a:rPr>
                <a:t>Дима</a:t>
              </a:r>
            </a:p>
          </p:txBody>
        </p:sp>
      </p:grpSp>
      <p:grpSp>
        <p:nvGrpSpPr>
          <p:cNvPr id="29700" name="Группа 12"/>
          <p:cNvGrpSpPr>
            <a:grpSpLocks/>
          </p:cNvGrpSpPr>
          <p:nvPr/>
        </p:nvGrpSpPr>
        <p:grpSpPr bwMode="auto">
          <a:xfrm>
            <a:off x="2843213" y="3284538"/>
            <a:ext cx="1600200" cy="3341687"/>
            <a:chOff x="2987824" y="3356992"/>
            <a:chExt cx="1599264" cy="3341985"/>
          </a:xfrm>
        </p:grpSpPr>
        <p:pic>
          <p:nvPicPr>
            <p:cNvPr id="29705" name="Picture 5" descr="G:\01. Сайт .Архив\Клипарт\7bae5111a465f425b47d1ddaaf812c85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87824" y="3356992"/>
              <a:ext cx="1599264" cy="2940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6" name="TextBox 10"/>
            <p:cNvSpPr txBox="1">
              <a:spLocks noChangeArrowheads="1"/>
            </p:cNvSpPr>
            <p:nvPr/>
          </p:nvSpPr>
          <p:spPr bwMode="auto">
            <a:xfrm>
              <a:off x="3347864" y="6237312"/>
              <a:ext cx="80252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latin typeface="Calibri" pitchFamily="34" charset="0"/>
                </a:rPr>
                <a:t>Витя</a:t>
              </a:r>
            </a:p>
          </p:txBody>
        </p:sp>
      </p:grpSp>
      <p:grpSp>
        <p:nvGrpSpPr>
          <p:cNvPr id="29701" name="Группа 13"/>
          <p:cNvGrpSpPr>
            <a:grpSpLocks/>
          </p:cNvGrpSpPr>
          <p:nvPr/>
        </p:nvGrpSpPr>
        <p:grpSpPr bwMode="auto">
          <a:xfrm>
            <a:off x="4572000" y="3141663"/>
            <a:ext cx="1800225" cy="3413125"/>
            <a:chOff x="4716016" y="3284984"/>
            <a:chExt cx="1800200" cy="3413993"/>
          </a:xfrm>
        </p:grpSpPr>
        <p:pic>
          <p:nvPicPr>
            <p:cNvPr id="29703" name="Picture 7" descr="G:\01. Сайт .Архив\Клипарт\9fe223bd33de4ef0300be1b5c4497cc3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16016" y="3284984"/>
              <a:ext cx="1800200" cy="3017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4" name="TextBox 11"/>
            <p:cNvSpPr txBox="1">
              <a:spLocks noChangeArrowheads="1"/>
            </p:cNvSpPr>
            <p:nvPr/>
          </p:nvSpPr>
          <p:spPr bwMode="auto">
            <a:xfrm>
              <a:off x="5148064" y="6237312"/>
              <a:ext cx="119417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latin typeface="Calibri" pitchFamily="34" charset="0"/>
                </a:rPr>
                <a:t>Серёжа</a:t>
              </a:r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323850" y="188913"/>
            <a:ext cx="4545013" cy="4619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6. Задачи «Бабушки </a:t>
            </a:r>
            <a:r>
              <a:rPr lang="ru-RU" sz="2400" b="1" dirty="0" err="1"/>
              <a:t>Загадушки</a:t>
            </a:r>
            <a:r>
              <a:rPr lang="ru-RU" sz="2400" b="1" dirty="0"/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64011 -0.007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0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2"/>
          <p:cNvSpPr txBox="1">
            <a:spLocks noChangeArrowheads="1"/>
          </p:cNvSpPr>
          <p:nvPr/>
        </p:nvSpPr>
        <p:spPr bwMode="auto">
          <a:xfrm>
            <a:off x="250825" y="188913"/>
            <a:ext cx="86058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2) Рассади этих кроликов в три клетки так, чтобы в первой клетке было столько кроликов, сколько во второй, а в третьей столько, сколько в первых двух вместе. Напиши, сколько кроликов в каждой клетке.</a:t>
            </a:r>
          </a:p>
        </p:txBody>
      </p:sp>
      <p:pic>
        <p:nvPicPr>
          <p:cNvPr id="30722" name="Picture 4" descr="https://i.pinimg.com/564x/e2/d5/2c/e2d52c116f8e7a745293335d8f79419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9426" r="18915"/>
          <a:stretch>
            <a:fillRect/>
          </a:stretch>
        </p:blipFill>
        <p:spPr bwMode="auto">
          <a:xfrm>
            <a:off x="0" y="5302250"/>
            <a:ext cx="9588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4" descr="https://i.pinimg.com/564x/e2/d5/2c/e2d52c116f8e7a745293335d8f79419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9426" r="18915"/>
          <a:stretch>
            <a:fillRect/>
          </a:stretch>
        </p:blipFill>
        <p:spPr bwMode="auto">
          <a:xfrm>
            <a:off x="1042988" y="5302250"/>
            <a:ext cx="96043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 descr="https://i.pinimg.com/564x/e2/d5/2c/e2d52c116f8e7a745293335d8f79419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9426" r="18915"/>
          <a:stretch>
            <a:fillRect/>
          </a:stretch>
        </p:blipFill>
        <p:spPr bwMode="auto">
          <a:xfrm>
            <a:off x="2051050" y="5302250"/>
            <a:ext cx="96043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4" descr="https://i.pinimg.com/564x/e2/d5/2c/e2d52c116f8e7a745293335d8f79419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9426" r="18915"/>
          <a:stretch>
            <a:fillRect/>
          </a:stretch>
        </p:blipFill>
        <p:spPr bwMode="auto">
          <a:xfrm>
            <a:off x="3132138" y="5302250"/>
            <a:ext cx="9588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4" descr="https://i.pinimg.com/564x/e2/d5/2c/e2d52c116f8e7a745293335d8f79419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9426" r="18915"/>
          <a:stretch>
            <a:fillRect/>
          </a:stretch>
        </p:blipFill>
        <p:spPr bwMode="auto">
          <a:xfrm>
            <a:off x="4140200" y="5302250"/>
            <a:ext cx="9588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4" descr="https://i.pinimg.com/564x/e2/d5/2c/e2d52c116f8e7a745293335d8f79419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9426" r="18915"/>
          <a:stretch>
            <a:fillRect/>
          </a:stretch>
        </p:blipFill>
        <p:spPr bwMode="auto">
          <a:xfrm>
            <a:off x="5219700" y="5302250"/>
            <a:ext cx="9588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4" descr="https://i.pinimg.com/564x/e2/d5/2c/e2d52c116f8e7a745293335d8f79419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9426" r="18915"/>
          <a:stretch>
            <a:fillRect/>
          </a:stretch>
        </p:blipFill>
        <p:spPr bwMode="auto">
          <a:xfrm>
            <a:off x="6300788" y="5302250"/>
            <a:ext cx="9588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4" descr="https://i.pinimg.com/564x/e2/d5/2c/e2d52c116f8e7a745293335d8f79419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9426" r="18915"/>
          <a:stretch>
            <a:fillRect/>
          </a:stretch>
        </p:blipFill>
        <p:spPr bwMode="auto">
          <a:xfrm>
            <a:off x="7308850" y="5302250"/>
            <a:ext cx="9588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Picture 6" descr="https://i.pinimg.com/564x/77/3a/e5/773ae5e3cc7d3953ad24d17795566f5b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2133600"/>
            <a:ext cx="2087563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Picture 6" descr="https://i.pinimg.com/564x/77/3a/e5/773ae5e3cc7d3953ad24d17795566f5b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2138" y="2133600"/>
            <a:ext cx="2087562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2" name="Picture 6" descr="https://i.pinimg.com/564x/77/3a/e5/773ae5e3cc7d3953ad24d17795566f5b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5963" y="2060575"/>
            <a:ext cx="2089150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331913" y="3213100"/>
            <a:ext cx="936625" cy="15700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/>
              <a:t>2</a:t>
            </a:r>
            <a:endParaRPr lang="ru-RU" sz="9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635375" y="3284538"/>
            <a:ext cx="936625" cy="157003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/>
              <a:t>2</a:t>
            </a:r>
            <a:endParaRPr lang="ru-RU" sz="9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372225" y="3213100"/>
            <a:ext cx="936625" cy="15700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/>
              <a:t>4</a:t>
            </a:r>
            <a:endParaRPr lang="ru-RU" sz="9600" b="1" dirty="0"/>
          </a:p>
        </p:txBody>
      </p:sp>
      <p:pic>
        <p:nvPicPr>
          <p:cNvPr id="30736" name="Picture 10" descr="https://klass.market/uploadedFiles/eshopimages/big/kar-karych-iz-multfilma-smesharik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24750" y="1341438"/>
            <a:ext cx="161925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2"/>
          <p:cNvSpPr txBox="1">
            <a:spLocks noChangeArrowheads="1"/>
          </p:cNvSpPr>
          <p:nvPr/>
        </p:nvSpPr>
        <p:spPr bwMode="auto">
          <a:xfrm>
            <a:off x="250825" y="260350"/>
            <a:ext cx="85693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3) У Антона было 5 орехов. Один орех он отдал брату Никите, у которого тоже были орехи. После этого у братьев стало орехов поровну. Сообрази, сколько орехов было у Никиты сначала.</a:t>
            </a:r>
          </a:p>
        </p:txBody>
      </p:sp>
      <p:pic>
        <p:nvPicPr>
          <p:cNvPr id="31746" name="Picture 4" descr="https://i.pinimg.com/564x/49/15/c8/4915c891876e6960540785ba3b8ff30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90"/>
          <a:stretch>
            <a:fillRect/>
          </a:stretch>
        </p:blipFill>
        <p:spPr bwMode="auto">
          <a:xfrm>
            <a:off x="6122988" y="2349500"/>
            <a:ext cx="3021012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6" descr="https://i.pinimg.com/564x/dc/fd/e8/dcfde8e60a6dafabcda619fefbf61ba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1989138"/>
            <a:ext cx="2317750" cy="443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8" descr="https://i.pinimg.com/originals/45/f6/d1/45f6d16a5cf9355058244476dcc5b5cb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575" y="1989138"/>
            <a:ext cx="2520950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419475" y="4365625"/>
            <a:ext cx="2070100" cy="7080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3 ореха</a:t>
            </a:r>
            <a:endParaRPr lang="ru-RU" sz="4000" b="1" dirty="0"/>
          </a:p>
        </p:txBody>
      </p:sp>
      <p:pic>
        <p:nvPicPr>
          <p:cNvPr id="31750" name="Picture 10" descr="https://i.pinimg.com/564x/8f/83/1a/8f831ae0c3cfc86fd402200e25976c68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150" y="3284538"/>
            <a:ext cx="836613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6" descr="http://prosmeshariki.ru/kartinki/0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8375" y="0"/>
            <a:ext cx="3095625" cy="993775"/>
          </a:xfrm>
          <a:solidFill>
            <a:srgbClr val="C1E9F7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FFFF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FFFF00"/>
                </a:solidFill>
              </a:rPr>
              <a:t>н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pic>
        <p:nvPicPr>
          <p:cNvPr id="5" name="Picture 34" descr="http://o-pavel.ru/picture/nysha_bi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4437063"/>
            <a:ext cx="14446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539750" y="404813"/>
            <a:ext cx="5256213" cy="3455987"/>
          </a:xfrm>
          <a:prstGeom prst="cloudCallout">
            <a:avLst>
              <a:gd name="adj1" fmla="val -505"/>
              <a:gd name="adj2" fmla="val 90918"/>
            </a:avLst>
          </a:prstGeom>
          <a:solidFill>
            <a:srgbClr val="C1E9F7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Человек, который что-нибудь сторожит, охраняет?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6227763" y="1989138"/>
            <a:ext cx="2520950" cy="1584325"/>
          </a:xfrm>
          <a:prstGeom prst="cloudCallout">
            <a:avLst>
              <a:gd name="adj1" fmla="val -26856"/>
              <a:gd name="adj2" fmla="val 120141"/>
            </a:avLst>
          </a:prstGeom>
          <a:solidFill>
            <a:srgbClr val="C1E9F7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Сторож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4888" y="692150"/>
            <a:ext cx="3059112" cy="504825"/>
          </a:xfrm>
          <a:prstGeom prst="rect">
            <a:avLst/>
          </a:prstGeom>
          <a:solidFill>
            <a:srgbClr val="C1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rgbClr val="00B0F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э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400" b="1" dirty="0">
                <a:solidFill>
                  <a:srgbClr val="00B0F0"/>
                </a:solidFill>
              </a:rPr>
              <a:t>?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Ч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00B0F0"/>
                </a:solidFill>
              </a:rPr>
              <a:t>э</a:t>
            </a:r>
            <a:r>
              <a:rPr lang="ru-RU" sz="2400" b="1" dirty="0">
                <a:solidFill>
                  <a:srgbClr val="7030A0"/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4343" name="Picture 6" descr="http://img0.liveinternet.ru/images/attach/c/4/82/417/82417654_large_l_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4005263"/>
            <a:ext cx="2160587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2"/>
          <p:cNvSpPr txBox="1">
            <a:spLocks noChangeArrowheads="1"/>
          </p:cNvSpPr>
          <p:nvPr/>
        </p:nvSpPr>
        <p:spPr bwMode="auto">
          <a:xfrm>
            <a:off x="323850" y="671513"/>
            <a:ext cx="8820150" cy="618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ru-RU" sz="2400">
                <a:latin typeface="Calibri" pitchFamily="34" charset="0"/>
              </a:rPr>
              <a:t>В слове </a:t>
            </a:r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КРЯ</a:t>
            </a:r>
            <a:r>
              <a:rPr lang="ru-RU" sz="2400">
                <a:latin typeface="Calibri" pitchFamily="34" charset="0"/>
              </a:rPr>
              <a:t> переставили буквы – и получилось слово </a:t>
            </a:r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ЯРК.</a:t>
            </a:r>
          </a:p>
          <a:p>
            <a:pPr marL="342900" indent="-342900"/>
            <a:r>
              <a:rPr lang="ru-RU" sz="2400">
                <a:latin typeface="Calibri" pitchFamily="34" charset="0"/>
              </a:rPr>
              <a:t>Такая же перестановка была в слове ПЛИ. Подчеркни, что получилось:</a:t>
            </a:r>
          </a:p>
          <a:p>
            <a:pPr marL="342900" indent="-342900"/>
            <a:r>
              <a:rPr lang="ru-RU" sz="3200" b="1">
                <a:latin typeface="Calibri" pitchFamily="34" charset="0"/>
              </a:rPr>
              <a:t>   ИПЛ      ИЛП      ПИЛ     ЛИП     ЛПИ    ПЛИ</a:t>
            </a:r>
          </a:p>
          <a:p>
            <a:pPr marL="342900" indent="-342900"/>
            <a:endParaRPr lang="ru-RU" sz="2400">
              <a:latin typeface="Calibri" pitchFamily="34" charset="0"/>
            </a:endParaRPr>
          </a:p>
          <a:p>
            <a:pPr marL="342900" indent="-342900"/>
            <a:r>
              <a:rPr lang="ru-RU" sz="2400">
                <a:latin typeface="Calibri" pitchFamily="34" charset="0"/>
              </a:rPr>
              <a:t>2) В слове </a:t>
            </a:r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МОРЕ</a:t>
            </a:r>
            <a:r>
              <a:rPr lang="ru-RU" sz="2400">
                <a:latin typeface="Calibri" pitchFamily="34" charset="0"/>
              </a:rPr>
              <a:t> переставили буквы – и получилось слово </a:t>
            </a:r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ОМРЕ</a:t>
            </a:r>
            <a:r>
              <a:rPr lang="ru-RU" sz="2400">
                <a:latin typeface="Calibri" pitchFamily="34" charset="0"/>
              </a:rPr>
              <a:t>. Такая же перестановка была в слове ГРУЗ. </a:t>
            </a:r>
          </a:p>
          <a:p>
            <a:pPr marL="342900" indent="-342900"/>
            <a:r>
              <a:rPr lang="ru-RU" sz="2400">
                <a:latin typeface="Calibri" pitchFamily="34" charset="0"/>
              </a:rPr>
              <a:t>Подчеркни, что получилось:</a:t>
            </a:r>
          </a:p>
          <a:p>
            <a:pPr marL="342900" indent="-342900"/>
            <a:r>
              <a:rPr lang="ru-RU" sz="3600" b="1">
                <a:latin typeface="Calibri" pitchFamily="34" charset="0"/>
              </a:rPr>
              <a:t>  РУЗГ    РЗГУ    ГУЗР    РГУЗ   ЗУРГ   ЗГУР</a:t>
            </a:r>
          </a:p>
          <a:p>
            <a:pPr marL="342900" indent="-342900"/>
            <a:endParaRPr lang="ru-RU" sz="2400">
              <a:latin typeface="Calibri" pitchFamily="34" charset="0"/>
            </a:endParaRPr>
          </a:p>
          <a:p>
            <a:pPr marL="342900" indent="-342900"/>
            <a:r>
              <a:rPr lang="ru-RU" sz="2400">
                <a:latin typeface="Calibri" pitchFamily="34" charset="0"/>
              </a:rPr>
              <a:t>3) В слове </a:t>
            </a:r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БАТОН</a:t>
            </a:r>
            <a:r>
              <a:rPr lang="ru-RU" sz="2400">
                <a:latin typeface="Calibri" pitchFamily="34" charset="0"/>
              </a:rPr>
              <a:t> переставили буквы – и получилось слово </a:t>
            </a:r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БОТАН</a:t>
            </a:r>
            <a:r>
              <a:rPr lang="ru-RU" sz="2400">
                <a:latin typeface="Calibri" pitchFamily="34" charset="0"/>
              </a:rPr>
              <a:t>. Такая же перестановка была в слове ШЕСТЬ.</a:t>
            </a:r>
          </a:p>
          <a:p>
            <a:pPr marL="342900" indent="-342900"/>
            <a:r>
              <a:rPr lang="ru-RU" sz="2400">
                <a:latin typeface="Calibri" pitchFamily="34" charset="0"/>
              </a:rPr>
              <a:t>Подчеркни, что получилось:</a:t>
            </a:r>
          </a:p>
          <a:p>
            <a:pPr marL="342900" indent="-342900" algn="ctr"/>
            <a:r>
              <a:rPr lang="ru-RU" sz="3200" b="1">
                <a:latin typeface="Calibri" pitchFamily="34" charset="0"/>
              </a:rPr>
              <a:t>ШЕТСЬ   ШСЕТЬ   СЕТЫШ   ШТСЕЬ    ЕСТЫШ   СТЕШЬ</a:t>
            </a:r>
          </a:p>
        </p:txBody>
      </p:sp>
      <p:sp>
        <p:nvSpPr>
          <p:cNvPr id="4" name="Минус 3"/>
          <p:cNvSpPr/>
          <p:nvPr/>
        </p:nvSpPr>
        <p:spPr>
          <a:xfrm>
            <a:off x="1476375" y="2205038"/>
            <a:ext cx="1727200" cy="287337"/>
          </a:xfrm>
          <a:prstGeom prst="mathMinus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Минус 4"/>
          <p:cNvSpPr/>
          <p:nvPr/>
        </p:nvSpPr>
        <p:spPr>
          <a:xfrm>
            <a:off x="4071938" y="4214813"/>
            <a:ext cx="1728787" cy="287337"/>
          </a:xfrm>
          <a:prstGeom prst="mathMinus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Минус 5"/>
          <p:cNvSpPr/>
          <p:nvPr/>
        </p:nvSpPr>
        <p:spPr>
          <a:xfrm>
            <a:off x="5219700" y="6092825"/>
            <a:ext cx="1728788" cy="288925"/>
          </a:xfrm>
          <a:prstGeom prst="mathMinus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2773" name="Picture 22" descr="https://avatars.mds.yandex.net/get-pdb/5852964/e96337ba-4953-41b3-b880-e87e02ce0ac0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2924175"/>
            <a:ext cx="2339975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700338" y="188913"/>
            <a:ext cx="2700337" cy="4619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7. «Перестановки»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588" y="188913"/>
            <a:ext cx="9015412" cy="4619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8. Выбери и подчеркни то слово, которое закончит предложение.</a:t>
            </a:r>
            <a:endParaRPr lang="ru-RU" sz="2400" b="1" dirty="0"/>
          </a:p>
        </p:txBody>
      </p:sp>
      <p:sp>
        <p:nvSpPr>
          <p:cNvPr id="33794" name="TextBox 3"/>
          <p:cNvSpPr txBox="1">
            <a:spLocks noChangeArrowheads="1"/>
          </p:cNvSpPr>
          <p:nvPr/>
        </p:nvSpPr>
        <p:spPr bwMode="auto">
          <a:xfrm>
            <a:off x="250825" y="692150"/>
            <a:ext cx="43434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alibri" pitchFamily="34" charset="0"/>
              </a:rPr>
              <a:t>У телевизора есть …</a:t>
            </a:r>
          </a:p>
          <a:p>
            <a:endParaRPr lang="ru-RU" sz="3600" b="1">
              <a:latin typeface="Calibri" pitchFamily="34" charset="0"/>
            </a:endParaRPr>
          </a:p>
          <a:p>
            <a:r>
              <a:rPr lang="ru-RU" sz="3600" b="1">
                <a:latin typeface="Calibri" pitchFamily="34" charset="0"/>
              </a:rPr>
              <a:t>У птицы есть …</a:t>
            </a:r>
          </a:p>
          <a:p>
            <a:endParaRPr lang="ru-RU" sz="3600" b="1">
              <a:latin typeface="Calibri" pitchFamily="34" charset="0"/>
            </a:endParaRPr>
          </a:p>
          <a:p>
            <a:endParaRPr lang="ru-RU" sz="3600" b="1">
              <a:latin typeface="Calibri" pitchFamily="34" charset="0"/>
            </a:endParaRPr>
          </a:p>
          <a:p>
            <a:r>
              <a:rPr lang="ru-RU" sz="3600" b="1">
                <a:latin typeface="Calibri" pitchFamily="34" charset="0"/>
              </a:rPr>
              <a:t>У корабля есть …</a:t>
            </a:r>
          </a:p>
          <a:p>
            <a:endParaRPr lang="ru-RU" sz="3600" b="1">
              <a:latin typeface="Calibri" pitchFamily="34" charset="0"/>
            </a:endParaRPr>
          </a:p>
          <a:p>
            <a:r>
              <a:rPr lang="ru-RU" sz="3600" b="1">
                <a:latin typeface="Calibri" pitchFamily="34" charset="0"/>
              </a:rPr>
              <a:t>У человека есть …</a:t>
            </a:r>
          </a:p>
          <a:p>
            <a:endParaRPr lang="ru-RU" sz="3600" b="1">
              <a:latin typeface="Calibri" pitchFamily="34" charset="0"/>
            </a:endParaRPr>
          </a:p>
          <a:p>
            <a:r>
              <a:rPr lang="ru-RU" sz="3600" b="1">
                <a:latin typeface="Calibri" pitchFamily="34" charset="0"/>
              </a:rPr>
              <a:t>У автомобиля есть 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692150"/>
            <a:ext cx="4248150" cy="8318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Окно,  металл, ковёр, аптека, столовая, кассета, экран.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1773238"/>
            <a:ext cx="4248150" cy="8302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Бумага, линейка, карандаш, клюв, цветы, диван, лампа.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2852738"/>
            <a:ext cx="4248150" cy="12001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Спина, стол, петух, кисточка,  библиотека,   винт,  ваза, малина.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4221163"/>
            <a:ext cx="4248150" cy="12001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Хвост, крылья, потолок, лапы, лицо, гребешок, жало, шерсть.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5445125"/>
            <a:ext cx="4248150" cy="12001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Шланг, свисток, мячик, фары зонтик, фары, сметана, булка, постель.</a:t>
            </a:r>
            <a:endParaRPr lang="ru-RU" sz="2400" b="1" dirty="0"/>
          </a:p>
        </p:txBody>
      </p:sp>
      <p:sp>
        <p:nvSpPr>
          <p:cNvPr id="10" name="Минус 9"/>
          <p:cNvSpPr/>
          <p:nvPr/>
        </p:nvSpPr>
        <p:spPr>
          <a:xfrm>
            <a:off x="6732588" y="1341438"/>
            <a:ext cx="1727200" cy="287337"/>
          </a:xfrm>
          <a:prstGeom prst="mathMinus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Минус 10"/>
          <p:cNvSpPr/>
          <p:nvPr/>
        </p:nvSpPr>
        <p:spPr>
          <a:xfrm>
            <a:off x="4356100" y="2420938"/>
            <a:ext cx="1223963" cy="287337"/>
          </a:xfrm>
          <a:prstGeom prst="mathMinus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Минус 11"/>
          <p:cNvSpPr/>
          <p:nvPr/>
        </p:nvSpPr>
        <p:spPr>
          <a:xfrm>
            <a:off x="6227763" y="3573463"/>
            <a:ext cx="1008062" cy="287337"/>
          </a:xfrm>
          <a:prstGeom prst="mathMinus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Минус 12"/>
          <p:cNvSpPr/>
          <p:nvPr/>
        </p:nvSpPr>
        <p:spPr>
          <a:xfrm>
            <a:off x="4500563" y="4868863"/>
            <a:ext cx="1079500" cy="360362"/>
          </a:xfrm>
          <a:prstGeom prst="mathMinus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Минус 13"/>
          <p:cNvSpPr/>
          <p:nvPr/>
        </p:nvSpPr>
        <p:spPr>
          <a:xfrm>
            <a:off x="7451725" y="5732463"/>
            <a:ext cx="1404938" cy="217487"/>
          </a:xfrm>
          <a:prstGeom prst="mathMinus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3805" name="Picture 6" descr="https://i.pinimg.com/564x/c8/09/16/c80916d25727851a6b333d3c3d4c922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1268413"/>
            <a:ext cx="75565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6" name="Picture 8" descr="https://i.pinimg.com/564x/d9/7b/56/d97b5671e396040a49aedadf2fc72a1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250" y="2492375"/>
            <a:ext cx="8128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7" name="Picture 10" descr="https://i.pinimg.com/564x/6d/c3/79/6dc3792181622a60cf04c512af0e78a7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00" y="3716338"/>
            <a:ext cx="971550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8" name="Picture 12" descr="Изображение пина-истории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83" t="19691" b="20377"/>
          <a:stretch>
            <a:fillRect/>
          </a:stretch>
        </p:blipFill>
        <p:spPr bwMode="auto">
          <a:xfrm>
            <a:off x="1692275" y="6275388"/>
            <a:ext cx="75565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 noChangeArrowheads="1"/>
          </p:cNvPicPr>
          <p:nvPr/>
        </p:nvPicPr>
        <p:blipFill>
          <a:blip r:embed="rId2"/>
          <a:srcRect l="12589" t="21072" r="41805" b="37267"/>
          <a:stretch>
            <a:fillRect/>
          </a:stretch>
        </p:blipFill>
        <p:spPr bwMode="auto">
          <a:xfrm>
            <a:off x="179388" y="765175"/>
            <a:ext cx="8123237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68538" y="260350"/>
            <a:ext cx="3898900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</a:rPr>
              <a:t>9. Графический диктант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/>
          <a:srcRect l="74918" t="20950" b="4362"/>
          <a:stretch>
            <a:fillRect/>
          </a:stretch>
        </p:blipFill>
        <p:spPr bwMode="auto">
          <a:xfrm>
            <a:off x="2916238" y="3789363"/>
            <a:ext cx="2376487" cy="28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8" descr="https://otvet.imgsmail.ru/download/9470319_a452ec370bc980ec9d9c98520198ae4a_80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84938" y="4365625"/>
            <a:ext cx="2659062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2" descr="http://saychata.ru/upload/iblock/445/9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3573463"/>
            <a:ext cx="3898900" cy="1008062"/>
          </a:xfrm>
        </p:spPr>
        <p:txBody>
          <a:bodyPr/>
          <a:lstStyle/>
          <a:p>
            <a:r>
              <a:rPr lang="ru-RU" sz="2400" b="1" smtClean="0"/>
              <a:t>На доске цветными мелками написаны слова: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5650" y="4437063"/>
            <a:ext cx="2376488" cy="5048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/>
                </a:solidFill>
              </a:rPr>
              <a:t>МОРЕ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650" y="5013325"/>
            <a:ext cx="2376488" cy="5032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/>
                </a:solidFill>
              </a:rPr>
              <a:t>МАЧТА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650" y="5661025"/>
            <a:ext cx="2376488" cy="5048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/>
                </a:solidFill>
              </a:rPr>
              <a:t>КАНАВА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19700" y="620713"/>
            <a:ext cx="3097213" cy="4464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У синего и белого слов одинаковая первая буква, у белого и красного – вторая. Раскрась каждое слово нужным цветом.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8263" y="188913"/>
            <a:ext cx="3230562" cy="9540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</a:rPr>
              <a:t>  Дополнительно.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</a:rPr>
              <a:t>Из старых тетрадей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F1F2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6" descr="http://saychata.ru/upload/iblock/9a7/9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765175"/>
            <a:ext cx="3971925" cy="30241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/>
              <a:t>В семье трое детей: </a:t>
            </a:r>
            <a:br>
              <a:rPr lang="ru-RU" sz="2400" b="1" dirty="0" smtClean="0"/>
            </a:br>
            <a:r>
              <a:rPr lang="ru-RU" sz="2400" b="1" dirty="0" smtClean="0"/>
              <a:t>Женя, Валя и Саша – два мальчика и одна девочка. Среди имён Женя и Валя есть имя одного  мальчика.</a:t>
            </a:r>
            <a:br>
              <a:rPr lang="ru-RU" sz="2400" b="1" dirty="0" smtClean="0"/>
            </a:br>
            <a:r>
              <a:rPr lang="ru-RU" sz="2400" b="1" dirty="0" smtClean="0"/>
              <a:t> Среди имён Саша и Женя тоже есть имя одного мальчика. </a:t>
            </a:r>
            <a:br>
              <a:rPr lang="ru-RU" sz="2400" b="1" dirty="0" smtClean="0"/>
            </a:br>
            <a:r>
              <a:rPr lang="ru-RU" sz="2400" b="1" dirty="0" smtClean="0"/>
              <a:t>Как зовут девочку?</a:t>
            </a:r>
            <a:endParaRPr lang="ru-RU" sz="2400" b="1" dirty="0"/>
          </a:p>
        </p:txBody>
      </p:sp>
      <p:pic>
        <p:nvPicPr>
          <p:cNvPr id="5" name="Picture 3" descr="D:\клипарты\люди\0_4e532_9dc8b421_XX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3933825"/>
            <a:ext cx="882650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D:\клипарты\люди\0_4e517_cc728b1d_XXX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4437063"/>
            <a:ext cx="936625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D:\клипарты\люди\0_4e534_b9d7296e_XXXL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51725" y="4005263"/>
            <a:ext cx="720725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651500" y="5805488"/>
            <a:ext cx="1873250" cy="792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Женя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0" descr="http://saychata.ru/upload/iblock/706/1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2555875" y="5648325"/>
            <a:ext cx="6443663" cy="1209675"/>
          </a:xfrm>
        </p:spPr>
        <p:txBody>
          <a:bodyPr/>
          <a:lstStyle/>
          <a:p>
            <a:r>
              <a:rPr lang="ru-RU" sz="2800" b="1" smtClean="0"/>
              <a:t>Запомни увиденные изображения и нарисуй как можно точнее.</a:t>
            </a:r>
            <a:endParaRPr lang="ru-RU" sz="280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709" t="57909" b="7091"/>
          <a:stretch>
            <a:fillRect/>
          </a:stretch>
        </p:blipFill>
        <p:spPr bwMode="auto">
          <a:xfrm>
            <a:off x="1476375" y="1700213"/>
            <a:ext cx="540067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0" descr="http://saychata.ru/upload/iblock/706/1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2555875" y="5648325"/>
            <a:ext cx="6443663" cy="1209675"/>
          </a:xfrm>
        </p:spPr>
        <p:txBody>
          <a:bodyPr/>
          <a:lstStyle/>
          <a:p>
            <a:r>
              <a:rPr lang="ru-RU" sz="2800" b="1" smtClean="0"/>
              <a:t>Запомни увиденные изображения и нарисуй как можно точнее.</a:t>
            </a:r>
            <a:endParaRPr lang="ru-RU" sz="280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452" t="59499" b="7091"/>
          <a:stretch>
            <a:fillRect/>
          </a:stretch>
        </p:blipFill>
        <p:spPr bwMode="auto">
          <a:xfrm>
            <a:off x="1476375" y="1916113"/>
            <a:ext cx="5273675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0" descr="http://saychata.ru/upload/iblock/706/1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808288" cy="908050"/>
          </a:xfrm>
        </p:spPr>
        <p:txBody>
          <a:bodyPr/>
          <a:lstStyle/>
          <a:p>
            <a:r>
              <a:rPr lang="ru-RU" sz="3600" b="1" smtClean="0">
                <a:solidFill>
                  <a:srgbClr val="FF0000"/>
                </a:solidFill>
              </a:rPr>
              <a:t>Проверь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709" t="57909" b="7091"/>
          <a:stretch>
            <a:fillRect/>
          </a:stretch>
        </p:blipFill>
        <p:spPr bwMode="auto">
          <a:xfrm>
            <a:off x="1619250" y="836613"/>
            <a:ext cx="4537075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452" t="59499" b="7091"/>
          <a:stretch>
            <a:fillRect/>
          </a:stretch>
        </p:blipFill>
        <p:spPr bwMode="auto">
          <a:xfrm>
            <a:off x="2268538" y="3068638"/>
            <a:ext cx="4464050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2" descr="http://saychata.ru/upload/iblock/445/9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4716463" y="274638"/>
            <a:ext cx="3970337" cy="5314950"/>
          </a:xfrm>
        </p:spPr>
        <p:txBody>
          <a:bodyPr/>
          <a:lstStyle/>
          <a:p>
            <a:r>
              <a:rPr lang="ru-RU" sz="2400" b="1" smtClean="0"/>
              <a:t>Катя, Маша, Нина и Лиза читают разные книги. В одной книге стихи о природе, в другой – рассказы о спорте, в третьей – фантастический роман, в четвёртой – рассказы о природе. Нина и Катя читают о природе, Нина и Лиза – рассказы. Напиши, кто какие книги читал.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9388" y="3716338"/>
          <a:ext cx="3960812" cy="26812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6912"/>
                <a:gridCol w="736473"/>
                <a:gridCol w="792088"/>
                <a:gridCol w="792088"/>
                <a:gridCol w="712879"/>
              </a:tblGrid>
              <a:tr h="5328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b="1" dirty="0" smtClean="0"/>
                        <a:t>Стихи о природе</a:t>
                      </a:r>
                      <a:endParaRPr lang="ru-RU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Рассказы о спорте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Фантастический роман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Рассказы о природе</a:t>
                      </a:r>
                      <a:endParaRPr lang="ru-RU" sz="1000" b="1" dirty="0"/>
                    </a:p>
                  </a:txBody>
                  <a:tcPr/>
                </a:tc>
              </a:tr>
              <a:tr h="532859"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/>
                        <a:t>Катя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2859"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/>
                        <a:t>Маша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2859"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/>
                        <a:t>Нина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2859"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/>
                        <a:t>Лиза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187450" y="5300663"/>
            <a:ext cx="504825" cy="5048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+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7450" y="4292600"/>
            <a:ext cx="504825" cy="5048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+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92500" y="4292600"/>
            <a:ext cx="503238" cy="5048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+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92500" y="5373688"/>
            <a:ext cx="503238" cy="5032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+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79613" y="5876925"/>
            <a:ext cx="504825" cy="5048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+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71775" y="4797425"/>
            <a:ext cx="504825" cy="503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+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1" grpId="0"/>
      <p:bldP spid="11" grpId="1"/>
      <p:bldP spid="12" grpId="0"/>
      <p:bldP spid="13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4" descr="Школьная доска. Шаблон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9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8" descr="Школьная доска зеленого цве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4813"/>
            <a:ext cx="8256587" cy="620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Заголовок 20"/>
          <p:cNvSpPr>
            <a:spLocks noGrp="1"/>
          </p:cNvSpPr>
          <p:nvPr>
            <p:ph type="title"/>
          </p:nvPr>
        </p:nvSpPr>
        <p:spPr>
          <a:xfrm>
            <a:off x="2339975" y="1628775"/>
            <a:ext cx="4521200" cy="1143000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М</a:t>
            </a:r>
            <a:r>
              <a:rPr lang="ru-RU" smtClean="0">
                <a:solidFill>
                  <a:srgbClr val="FFC000"/>
                </a:solidFill>
                <a:latin typeface="Comic Sans MS" pitchFamily="66" charset="0"/>
              </a:rPr>
              <a:t>о</a:t>
            </a:r>
            <a:r>
              <a:rPr lang="ru-RU" smtClean="0">
                <a:solidFill>
                  <a:srgbClr val="FFFF00"/>
                </a:solidFill>
                <a:latin typeface="Comic Sans MS" pitchFamily="66" charset="0"/>
              </a:rPr>
              <a:t>л</a:t>
            </a:r>
            <a:r>
              <a:rPr lang="ru-RU" smtClean="0">
                <a:solidFill>
                  <a:srgbClr val="92D050"/>
                </a:solidFill>
                <a:latin typeface="Comic Sans MS" pitchFamily="66" charset="0"/>
              </a:rPr>
              <a:t>о</a:t>
            </a:r>
            <a:r>
              <a:rPr lang="ru-RU" smtClean="0">
                <a:solidFill>
                  <a:srgbClr val="00B0F0"/>
                </a:solidFill>
                <a:latin typeface="Comic Sans MS" pitchFamily="66" charset="0"/>
              </a:rPr>
              <a:t>д</a:t>
            </a:r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ц</a:t>
            </a:r>
            <a:r>
              <a:rPr lang="ru-RU" smtClean="0">
                <a:solidFill>
                  <a:srgbClr val="FFC000"/>
                </a:solidFill>
                <a:latin typeface="Comic Sans MS" pitchFamily="66" charset="0"/>
              </a:rPr>
              <a:t>ы</a:t>
            </a:r>
            <a:r>
              <a:rPr lang="ru-RU" smtClean="0">
                <a:solidFill>
                  <a:srgbClr val="FFFF00"/>
                </a:solidFill>
                <a:latin typeface="Comic Sans MS" pitchFamily="66" charset="0"/>
              </a:rPr>
              <a:t>!</a:t>
            </a:r>
          </a:p>
        </p:txBody>
      </p:sp>
      <p:sp>
        <p:nvSpPr>
          <p:cNvPr id="15" name="Заголовок 20"/>
          <p:cNvSpPr txBox="1">
            <a:spLocks/>
          </p:cNvSpPr>
          <p:nvPr/>
        </p:nvSpPr>
        <p:spPr>
          <a:xfrm>
            <a:off x="2195513" y="2565400"/>
            <a:ext cx="4968875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rgbClr val="92D050"/>
                </a:solidFill>
                <a:latin typeface="Comic Sans MS" pitchFamily="66" charset="0"/>
                <a:ea typeface="+mj-ea"/>
                <a:cs typeface="+mj-cs"/>
              </a:rPr>
              <a:t>С</a:t>
            </a:r>
            <a:r>
              <a:rPr lang="ru-RU" sz="4400" dirty="0">
                <a:solidFill>
                  <a:srgbClr val="00B0F0"/>
                </a:solidFill>
                <a:latin typeface="Comic Sans MS" pitchFamily="66" charset="0"/>
                <a:ea typeface="+mj-ea"/>
                <a:cs typeface="+mj-cs"/>
              </a:rPr>
              <a:t>п</a:t>
            </a:r>
            <a:r>
              <a:rPr lang="ru-RU" sz="440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а</a:t>
            </a:r>
            <a:r>
              <a:rPr lang="ru-RU" sz="4400" dirty="0">
                <a:solidFill>
                  <a:srgbClr val="FFC000"/>
                </a:solidFill>
                <a:latin typeface="Comic Sans MS" pitchFamily="66" charset="0"/>
                <a:ea typeface="+mj-ea"/>
                <a:cs typeface="+mj-cs"/>
              </a:rPr>
              <a:t>с</a:t>
            </a:r>
            <a:r>
              <a:rPr lang="ru-RU" sz="4400" dirty="0">
                <a:solidFill>
                  <a:srgbClr val="FFFF00"/>
                </a:solidFill>
                <a:latin typeface="Comic Sans MS" pitchFamily="66" charset="0"/>
                <a:ea typeface="+mj-ea"/>
                <a:cs typeface="+mj-cs"/>
              </a:rPr>
              <a:t>и</a:t>
            </a:r>
            <a:r>
              <a:rPr lang="ru-RU" sz="4400" dirty="0">
                <a:solidFill>
                  <a:srgbClr val="92D050"/>
                </a:solidFill>
                <a:latin typeface="Comic Sans MS" pitchFamily="66" charset="0"/>
                <a:ea typeface="+mj-ea"/>
                <a:cs typeface="+mj-cs"/>
              </a:rPr>
              <a:t>б</a:t>
            </a:r>
            <a:r>
              <a:rPr lang="ru-RU" sz="4400" dirty="0">
                <a:solidFill>
                  <a:srgbClr val="00B0F0"/>
                </a:solidFill>
                <a:latin typeface="Comic Sans MS" pitchFamily="66" charset="0"/>
                <a:ea typeface="+mj-ea"/>
                <a:cs typeface="+mj-cs"/>
              </a:rPr>
              <a:t>о</a:t>
            </a:r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440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з</a:t>
            </a:r>
            <a:r>
              <a:rPr lang="ru-RU" sz="4400" dirty="0">
                <a:solidFill>
                  <a:srgbClr val="FFC000"/>
                </a:solidFill>
                <a:latin typeface="Comic Sans MS" pitchFamily="66" charset="0"/>
                <a:ea typeface="+mj-ea"/>
                <a:cs typeface="+mj-cs"/>
              </a:rPr>
              <a:t>а</a:t>
            </a:r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Comic Sans MS" pitchFamily="66" charset="0"/>
                <a:ea typeface="+mj-ea"/>
                <a:cs typeface="+mj-cs"/>
              </a:rPr>
              <a:t>у</a:t>
            </a:r>
            <a:r>
              <a:rPr lang="ru-RU" sz="4400" dirty="0">
                <a:solidFill>
                  <a:srgbClr val="92D050"/>
                </a:solidFill>
                <a:latin typeface="Comic Sans MS" pitchFamily="66" charset="0"/>
                <a:ea typeface="+mj-ea"/>
                <a:cs typeface="+mj-cs"/>
              </a:rPr>
              <a:t>р</a:t>
            </a:r>
            <a:r>
              <a:rPr lang="ru-RU" sz="4400" dirty="0">
                <a:solidFill>
                  <a:srgbClr val="00B0F0"/>
                </a:solidFill>
                <a:latin typeface="Comic Sans MS" pitchFamily="66" charset="0"/>
                <a:ea typeface="+mj-ea"/>
                <a:cs typeface="+mj-cs"/>
              </a:rPr>
              <a:t>о</a:t>
            </a:r>
            <a:r>
              <a:rPr lang="ru-RU" sz="440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к</a:t>
            </a:r>
            <a:r>
              <a:rPr lang="ru-RU" sz="4400" dirty="0">
                <a:solidFill>
                  <a:srgbClr val="FFC000"/>
                </a:solidFill>
                <a:latin typeface="Comic Sans MS" pitchFamily="66" charset="0"/>
                <a:ea typeface="+mj-ea"/>
                <a:cs typeface="+mj-cs"/>
              </a:rPr>
              <a:t>!</a:t>
            </a:r>
            <a:endParaRPr lang="ru-RU" sz="4400" dirty="0">
              <a:solidFill>
                <a:srgbClr val="FFC000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41989" name="Picture 22" descr="https://avatars.mds.yandex.net/get-pdb/5852964/e96337ba-4953-41b3-b880-e87e02ce0ac0/s12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3573463"/>
            <a:ext cx="66675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" descr="http://prosmeshariki.ru/kartinki/0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8375" y="0"/>
            <a:ext cx="3095625" cy="993775"/>
          </a:xfrm>
          <a:solidFill>
            <a:srgbClr val="C1E9F7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FFFF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FFFF00"/>
                </a:solidFill>
              </a:rPr>
              <a:t>н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pic>
        <p:nvPicPr>
          <p:cNvPr id="15363" name="Picture 34" descr="http://o-pavel.ru/picture/nysha_bi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4437063"/>
            <a:ext cx="14446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971550" y="908050"/>
            <a:ext cx="4895850" cy="2881313"/>
          </a:xfrm>
          <a:prstGeom prst="cloudCallout">
            <a:avLst>
              <a:gd name="adj1" fmla="val -14827"/>
              <a:gd name="adj2" fmla="val 85421"/>
            </a:avLst>
          </a:prstGeom>
          <a:solidFill>
            <a:srgbClr val="C1E9F7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Маленькая, красивая частичка снега?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5940425" y="1773238"/>
            <a:ext cx="3203575" cy="1800225"/>
          </a:xfrm>
          <a:prstGeom prst="cloudCallout">
            <a:avLst>
              <a:gd name="adj1" fmla="val -26856"/>
              <a:gd name="adj2" fmla="val 120141"/>
            </a:avLst>
          </a:prstGeom>
          <a:solidFill>
            <a:srgbClr val="C1E9F7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Снежинка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4888" y="692150"/>
            <a:ext cx="3059112" cy="504825"/>
          </a:xfrm>
          <a:prstGeom prst="rect">
            <a:avLst/>
          </a:prstGeom>
          <a:solidFill>
            <a:srgbClr val="C1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rgbClr val="00B0F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э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400" b="1" dirty="0">
                <a:solidFill>
                  <a:srgbClr val="00B0F0"/>
                </a:solidFill>
              </a:rPr>
              <a:t>?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Ч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00B0F0"/>
                </a:solidFill>
              </a:rPr>
              <a:t>э</a:t>
            </a:r>
            <a:r>
              <a:rPr lang="ru-RU" sz="2400" b="1" dirty="0">
                <a:solidFill>
                  <a:srgbClr val="7030A0"/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5367" name="Picture 6" descr="http://img0.liveinternet.ru/images/attach/c/4/82/417/82417654_large_l_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4437063"/>
            <a:ext cx="2160587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 descr="http://prosmeshariki.ru/kartinki/0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8375" y="0"/>
            <a:ext cx="3095625" cy="993775"/>
          </a:xfrm>
          <a:solidFill>
            <a:srgbClr val="C1E9F7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FFFF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FFFF00"/>
                </a:solidFill>
              </a:rPr>
              <a:t>н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0" y="765175"/>
            <a:ext cx="6300788" cy="2879725"/>
          </a:xfrm>
          <a:prstGeom prst="cloudCallout">
            <a:avLst>
              <a:gd name="adj1" fmla="val -27823"/>
              <a:gd name="adj2" fmla="val 86337"/>
            </a:avLst>
          </a:prstGeom>
          <a:solidFill>
            <a:srgbClr val="C1E9F7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Житель Цветочного города, побывавший на Луне?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6156325" y="1916113"/>
            <a:ext cx="2663825" cy="1657350"/>
          </a:xfrm>
          <a:prstGeom prst="cloudCallout">
            <a:avLst>
              <a:gd name="adj1" fmla="val -26856"/>
              <a:gd name="adj2" fmla="val 120141"/>
            </a:avLst>
          </a:prstGeom>
          <a:solidFill>
            <a:srgbClr val="C1E9F7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Незнайка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4888" y="692150"/>
            <a:ext cx="3059112" cy="504825"/>
          </a:xfrm>
          <a:prstGeom prst="rect">
            <a:avLst/>
          </a:prstGeom>
          <a:solidFill>
            <a:srgbClr val="C1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rgbClr val="00B0F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э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400" b="1" dirty="0">
                <a:solidFill>
                  <a:srgbClr val="00B0F0"/>
                </a:solidFill>
              </a:rPr>
              <a:t>?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Ч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00B0F0"/>
                </a:solidFill>
              </a:rPr>
              <a:t>э</a:t>
            </a:r>
            <a:r>
              <a:rPr lang="ru-RU" sz="2400" b="1" dirty="0">
                <a:solidFill>
                  <a:srgbClr val="7030A0"/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6390" name="Picture 10" descr="http://i025.radikal.ru/1104/01/6682eb9cbb9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4365625"/>
            <a:ext cx="15843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6" descr="http://img0.liveinternet.ru/images/attach/c/4/82/417/82417654_large_l_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4005263"/>
            <a:ext cx="2160587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6" descr="http://prosmeshariki.ru/kartinki/0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8375" y="0"/>
            <a:ext cx="3095625" cy="993775"/>
          </a:xfrm>
          <a:solidFill>
            <a:srgbClr val="C1E9F7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FFFF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FFFF00"/>
                </a:solidFill>
              </a:rPr>
              <a:t>н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0" y="333375"/>
            <a:ext cx="5867400" cy="2951163"/>
          </a:xfrm>
          <a:prstGeom prst="cloudCallout">
            <a:avLst>
              <a:gd name="adj1" fmla="val -14827"/>
              <a:gd name="adj2" fmla="val 85421"/>
            </a:avLst>
          </a:prstGeom>
          <a:solidFill>
            <a:srgbClr val="C1E9F7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Птица, родственница воробья, умеющая «шить»?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5940425" y="1916113"/>
            <a:ext cx="2879725" cy="1657350"/>
          </a:xfrm>
          <a:prstGeom prst="cloudCallout">
            <a:avLst>
              <a:gd name="adj1" fmla="val -26856"/>
              <a:gd name="adj2" fmla="val 120141"/>
            </a:avLst>
          </a:prstGeom>
          <a:solidFill>
            <a:srgbClr val="C1E9F7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err="1">
                <a:solidFill>
                  <a:schemeClr val="tx1"/>
                </a:solidFill>
              </a:rPr>
              <a:t>Ткачик</a:t>
            </a:r>
            <a:r>
              <a:rPr lang="ru-RU" sz="3200" b="1" dirty="0">
                <a:solidFill>
                  <a:schemeClr val="tx1"/>
                </a:solidFill>
              </a:rPr>
              <a:t>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4888" y="692150"/>
            <a:ext cx="3059112" cy="504825"/>
          </a:xfrm>
          <a:prstGeom prst="rect">
            <a:avLst/>
          </a:prstGeom>
          <a:solidFill>
            <a:srgbClr val="C1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rgbClr val="00B0F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э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400" b="1" dirty="0">
                <a:solidFill>
                  <a:srgbClr val="00B0F0"/>
                </a:solidFill>
              </a:rPr>
              <a:t>?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Ч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00B0F0"/>
                </a:solidFill>
              </a:rPr>
              <a:t>э</a:t>
            </a:r>
            <a:r>
              <a:rPr lang="ru-RU" sz="2400" b="1" dirty="0">
                <a:solidFill>
                  <a:srgbClr val="7030A0"/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7414" name="Picture 10" descr="http://i025.radikal.ru/1104/01/6682eb9cbb9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4365625"/>
            <a:ext cx="15843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6" descr="http://img0.liveinternet.ru/images/attach/c/4/82/417/82417654_large_l_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4005263"/>
            <a:ext cx="2160587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6" descr="http://prosmeshariki.ru/kartinki/0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8375" y="0"/>
            <a:ext cx="3095625" cy="993775"/>
          </a:xfrm>
          <a:solidFill>
            <a:srgbClr val="C1E9F7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FFFF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FFFF00"/>
                </a:solidFill>
              </a:rPr>
              <a:t>н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755650" y="549275"/>
            <a:ext cx="4824413" cy="2808288"/>
          </a:xfrm>
          <a:prstGeom prst="cloudCallout">
            <a:avLst>
              <a:gd name="adj1" fmla="val -42940"/>
              <a:gd name="adj2" fmla="val 85879"/>
            </a:avLst>
          </a:prstGeom>
          <a:solidFill>
            <a:srgbClr val="C1E9F7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Насекомое, живущее в улье?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6227763" y="2276475"/>
            <a:ext cx="2592387" cy="1296988"/>
          </a:xfrm>
          <a:prstGeom prst="cloudCallout">
            <a:avLst>
              <a:gd name="adj1" fmla="val -26856"/>
              <a:gd name="adj2" fmla="val 120141"/>
            </a:avLst>
          </a:prstGeom>
          <a:solidFill>
            <a:srgbClr val="C1E9F7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Пчела.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4888" y="692150"/>
            <a:ext cx="3059112" cy="504825"/>
          </a:xfrm>
          <a:prstGeom prst="rect">
            <a:avLst/>
          </a:prstGeom>
          <a:solidFill>
            <a:srgbClr val="C1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rgbClr val="00B0F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э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400" b="1" dirty="0">
                <a:solidFill>
                  <a:srgbClr val="00B0F0"/>
                </a:solidFill>
              </a:rPr>
              <a:t>?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Ч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00B0F0"/>
                </a:solidFill>
              </a:rPr>
              <a:t>э</a:t>
            </a:r>
            <a:r>
              <a:rPr lang="ru-RU" sz="2400" b="1" dirty="0">
                <a:solidFill>
                  <a:srgbClr val="7030A0"/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8438" name="Picture 24" descr="http://s52.radikal.ru/i136/0808/56/874d15401ce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4221163"/>
            <a:ext cx="2303463" cy="239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6" descr="http://img0.liveinternet.ru/images/attach/c/4/82/417/82417654_large_l_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4005263"/>
            <a:ext cx="2160587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6" descr="http://prosmeshariki.ru/kartinki/0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8375" y="0"/>
            <a:ext cx="3095625" cy="993775"/>
          </a:xfrm>
          <a:solidFill>
            <a:srgbClr val="C1E9F7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FFFF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FFFF00"/>
                </a:solidFill>
              </a:rPr>
              <a:t>н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755650" y="620713"/>
            <a:ext cx="5111750" cy="2663825"/>
          </a:xfrm>
          <a:prstGeom prst="cloudCallout">
            <a:avLst>
              <a:gd name="adj1" fmla="val -14827"/>
              <a:gd name="adj2" fmla="val 85421"/>
            </a:avLst>
          </a:prstGeom>
          <a:solidFill>
            <a:srgbClr val="C1E9F7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К – согласный звук, О - ……?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5940425" y="1773238"/>
            <a:ext cx="2879725" cy="1800225"/>
          </a:xfrm>
          <a:prstGeom prst="cloudCallout">
            <a:avLst>
              <a:gd name="adj1" fmla="val -26856"/>
              <a:gd name="adj2" fmla="val 120141"/>
            </a:avLst>
          </a:prstGeom>
          <a:solidFill>
            <a:srgbClr val="C1E9F7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Гласный.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4888" y="692150"/>
            <a:ext cx="3059112" cy="504825"/>
          </a:xfrm>
          <a:prstGeom prst="rect">
            <a:avLst/>
          </a:prstGeom>
          <a:solidFill>
            <a:srgbClr val="C1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rgbClr val="00B0F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э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400" b="1" dirty="0">
                <a:solidFill>
                  <a:srgbClr val="00B0F0"/>
                </a:solidFill>
              </a:rPr>
              <a:t>?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Ч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00B0F0"/>
                </a:solidFill>
              </a:rPr>
              <a:t>э</a:t>
            </a:r>
            <a:r>
              <a:rPr lang="ru-RU" sz="2400" b="1" dirty="0">
                <a:solidFill>
                  <a:srgbClr val="7030A0"/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9462" name="Picture 24" descr="http://s52.radikal.ru/i136/0808/56/874d15401ce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3860800"/>
            <a:ext cx="2513013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6" descr="http://img0.liveinternet.ru/images/attach/c/4/82/417/82417654_large_l_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4005263"/>
            <a:ext cx="2160587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 descr="http://prosmeshariki.ru/kartinki/0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8375" y="0"/>
            <a:ext cx="3095625" cy="993775"/>
          </a:xfrm>
          <a:solidFill>
            <a:srgbClr val="C1E9F7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FFFF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FFFF00"/>
                </a:solidFill>
              </a:rPr>
              <a:t>н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179388" y="260350"/>
            <a:ext cx="5688012" cy="3529013"/>
          </a:xfrm>
          <a:prstGeom prst="cloudCallout">
            <a:avLst>
              <a:gd name="adj1" fmla="val -14827"/>
              <a:gd name="adj2" fmla="val 85421"/>
            </a:avLst>
          </a:prstGeom>
          <a:solidFill>
            <a:srgbClr val="C1E9F7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В семье двое детей. Саша – брат Жени, но Женя Саше не брат. Может ли так быть? Кто Женя?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4888" y="692150"/>
            <a:ext cx="3059112" cy="504825"/>
          </a:xfrm>
          <a:prstGeom prst="rect">
            <a:avLst/>
          </a:prstGeom>
          <a:solidFill>
            <a:srgbClr val="C1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rgbClr val="00B0F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э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400" b="1" dirty="0">
                <a:solidFill>
                  <a:srgbClr val="00B0F0"/>
                </a:solidFill>
              </a:rPr>
              <a:t>?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Ч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00B0F0"/>
                </a:solidFill>
              </a:rPr>
              <a:t>э</a:t>
            </a:r>
            <a:r>
              <a:rPr lang="ru-RU" sz="2400" b="1" dirty="0">
                <a:solidFill>
                  <a:srgbClr val="7030A0"/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485" name="Picture 6" descr="http://img0.liveinternet.ru/images/attach/c/4/82/417/82417654_large_l_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3860800"/>
            <a:ext cx="2159000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5508625" y="1916113"/>
            <a:ext cx="3635375" cy="1657350"/>
          </a:xfrm>
          <a:prstGeom prst="cloudCallout">
            <a:avLst>
              <a:gd name="adj1" fmla="val -38394"/>
              <a:gd name="adj2" fmla="val 104366"/>
            </a:avLst>
          </a:prstGeom>
          <a:solidFill>
            <a:srgbClr val="C1E9F7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Да, может, если Женя – сестра.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20487" name="Picture 10" descr="https://klass.market/uploadedFiles/eshopimages/big/kar-karych-iz-multfilma-smesharik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4437063"/>
            <a:ext cx="215900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6" descr="http://prosmeshariki.ru/kartinki/0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8375" y="0"/>
            <a:ext cx="3095625" cy="993775"/>
          </a:xfrm>
          <a:solidFill>
            <a:srgbClr val="C1E9F7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00B050"/>
                </a:solidFill>
              </a:rPr>
              <a:t>а</a:t>
            </a:r>
            <a:r>
              <a:rPr lang="ru-RU" b="1" dirty="0" smtClean="0">
                <a:solidFill>
                  <a:srgbClr val="FFFF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FFFF00"/>
                </a:solidFill>
              </a:rPr>
              <a:t>н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395288" y="476250"/>
            <a:ext cx="4752975" cy="2881313"/>
          </a:xfrm>
          <a:prstGeom prst="cloudCallout">
            <a:avLst>
              <a:gd name="adj1" fmla="val -14827"/>
              <a:gd name="adj2" fmla="val 85421"/>
            </a:avLst>
          </a:prstGeom>
          <a:solidFill>
            <a:srgbClr val="C1E9F7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У жука три пары ног. Сколько всего ног у жука?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4888" y="692150"/>
            <a:ext cx="3059112" cy="504825"/>
          </a:xfrm>
          <a:prstGeom prst="rect">
            <a:avLst/>
          </a:prstGeom>
          <a:solidFill>
            <a:srgbClr val="C1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rgbClr val="00B0F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э</a:t>
            </a:r>
            <a:r>
              <a:rPr lang="ru-RU" sz="2400" b="1" dirty="0">
                <a:solidFill>
                  <a:srgbClr val="FF0000"/>
                </a:solidFill>
              </a:rPr>
              <a:t>т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400" b="1" dirty="0">
                <a:solidFill>
                  <a:srgbClr val="00B0F0"/>
                </a:solidFill>
              </a:rPr>
              <a:t>?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Ч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00B0F0"/>
                </a:solidFill>
              </a:rPr>
              <a:t>э</a:t>
            </a:r>
            <a:r>
              <a:rPr lang="ru-RU" sz="2400" b="1" dirty="0">
                <a:solidFill>
                  <a:srgbClr val="7030A0"/>
                </a:solidFill>
              </a:rPr>
              <a:t>т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1509" name="Picture 6" descr="http://img0.liveinternet.ru/images/attach/c/4/82/417/82417654_large_l_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4005263"/>
            <a:ext cx="2160587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5508625" y="1916113"/>
            <a:ext cx="3311525" cy="1657350"/>
          </a:xfrm>
          <a:prstGeom prst="cloudCallout">
            <a:avLst>
              <a:gd name="adj1" fmla="val -38394"/>
              <a:gd name="adj2" fmla="val 104366"/>
            </a:avLst>
          </a:prstGeom>
          <a:solidFill>
            <a:srgbClr val="C1E9F7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tx1"/>
                </a:solidFill>
              </a:rPr>
              <a:t>6</a:t>
            </a:r>
            <a:endParaRPr lang="ru-RU" sz="7200" b="1" dirty="0">
              <a:solidFill>
                <a:schemeClr val="tx1"/>
              </a:solidFill>
            </a:endParaRPr>
          </a:p>
        </p:txBody>
      </p:sp>
      <p:pic>
        <p:nvPicPr>
          <p:cNvPr id="21511" name="Picture 22" descr="https://avatars.mds.yandex.net/get-pdb/5852964/e96337ba-4953-41b3-b880-e87e02ce0ac0/s1200"/>
          <p:cNvPicPr>
            <a:picLocks noChangeAspect="1" noChangeArrowheads="1"/>
          </p:cNvPicPr>
          <p:nvPr/>
        </p:nvPicPr>
        <p:blipFill>
          <a:blip r:embed="rId4"/>
          <a:srcRect l="76678"/>
          <a:stretch>
            <a:fillRect/>
          </a:stretch>
        </p:blipFill>
        <p:spPr bwMode="auto">
          <a:xfrm>
            <a:off x="6011863" y="3621088"/>
            <a:ext cx="1800225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673</Words>
  <Application>Microsoft Office PowerPoint</Application>
  <PresentationFormat>Экран (4:3)</PresentationFormat>
  <Paragraphs>176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3" baseType="lpstr">
      <vt:lpstr>Calibri</vt:lpstr>
      <vt:lpstr>Arial</vt:lpstr>
      <vt:lpstr>Comic Sans MS</vt:lpstr>
      <vt:lpstr>Тема Office</vt:lpstr>
      <vt:lpstr>Слайд 1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На доске цветными мелками написаны слова: </vt:lpstr>
      <vt:lpstr>В семье трое детей:  Женя, Валя и Саша – два мальчика и одна девочка. Среди имён Женя и Валя есть имя одного  мальчика.  Среди имён Саша и Женя тоже есть имя одного мальчика.  Как зовут девочку?</vt:lpstr>
      <vt:lpstr>Запомни увиденные изображения и нарисуй как можно точнее.</vt:lpstr>
      <vt:lpstr>Запомни увиденные изображения и нарисуй как можно точнее.</vt:lpstr>
      <vt:lpstr>Проверь</vt:lpstr>
      <vt:lpstr>Катя, Маша, Нина и Лиза читают разные книги. В одной книге стихи о природе, в другой – рассказы о спорте, в третьей – фантастический роман, в четвёртой – рассказы о природе. Нина и Катя читают о природе, Нина и Лиза – рассказы. Напиши, кто какие книги читал.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Берюхов</cp:lastModifiedBy>
  <cp:revision>61</cp:revision>
  <dcterms:modified xsi:type="dcterms:W3CDTF">2025-09-13T09:13:52Z</dcterms:modified>
</cp:coreProperties>
</file>